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6" r:id="rId8"/>
    <p:sldId id="261" r:id="rId9"/>
    <p:sldId id="262" r:id="rId10"/>
    <p:sldId id="260" r:id="rId11"/>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710" autoAdjust="0"/>
  </p:normalViewPr>
  <p:slideViewPr>
    <p:cSldViewPr>
      <p:cViewPr varScale="1">
        <p:scale>
          <a:sx n="73" d="100"/>
          <a:sy n="73" d="100"/>
        </p:scale>
        <p:origin x="-12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t>12.10.2016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t>12.10.2016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t>12.10.2016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t>12.10.2016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88988-8F14-4A7D-97D7-D40C4808A151}" type="datetimeFigureOut">
              <a:rPr lang="lv-LV" smtClean="0"/>
              <a:t>12.10.2016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B4788988-8F14-4A7D-97D7-D40C4808A151}" type="datetimeFigureOut">
              <a:rPr lang="lv-LV" smtClean="0"/>
              <a:t>12.10.2016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B4788988-8F14-4A7D-97D7-D40C4808A151}" type="datetimeFigureOut">
              <a:rPr lang="lv-LV" smtClean="0"/>
              <a:t>12.10.2016</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B4788988-8F14-4A7D-97D7-D40C4808A151}" type="datetimeFigureOut">
              <a:rPr lang="lv-LV" smtClean="0"/>
              <a:t>12.10.2016</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88988-8F14-4A7D-97D7-D40C4808A151}" type="datetimeFigureOut">
              <a:rPr lang="lv-LV" smtClean="0"/>
              <a:t>12.10.2016</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88988-8F14-4A7D-97D7-D40C4808A151}" type="datetimeFigureOut">
              <a:rPr lang="lv-LV" smtClean="0"/>
              <a:t>12.10.2016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88988-8F14-4A7D-97D7-D40C4808A151}" type="datetimeFigureOut">
              <a:rPr lang="lv-LV" smtClean="0"/>
              <a:t>12.10.2016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2E2762F-BF5D-4FD3-8D52-C4A51F5A88EC}"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88988-8F14-4A7D-97D7-D40C4808A151}" type="datetimeFigureOut">
              <a:rPr lang="lv-LV" smtClean="0"/>
              <a:t>12.10.2016</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2762F-BF5D-4FD3-8D52-C4A51F5A88EC}"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sz="2200" b="1" dirty="0" smtClean="0"/>
              <a:t>NORD PLUS Adult programme </a:t>
            </a:r>
            <a:r>
              <a:rPr lang="lv-LV" b="1" dirty="0" smtClean="0"/>
              <a:t/>
            </a:r>
            <a:br>
              <a:rPr lang="lv-LV" b="1" dirty="0" smtClean="0"/>
            </a:br>
            <a:r>
              <a:rPr lang="lv-LV" sz="2000" b="1" dirty="0" smtClean="0"/>
              <a:t>Project Nr. </a:t>
            </a:r>
            <a:r>
              <a:rPr lang="lv-LV" sz="1800" b="1" dirty="0" smtClean="0"/>
              <a:t>NPAD-2016/10040</a:t>
            </a:r>
            <a:r>
              <a:rPr lang="lv-LV" sz="2000" b="1" dirty="0" smtClean="0"/>
              <a:t/>
            </a:r>
            <a:br>
              <a:rPr lang="lv-LV" sz="2000" b="1" dirty="0" smtClean="0"/>
            </a:br>
            <a:r>
              <a:rPr lang="en-US" sz="2700" b="1" dirty="0" smtClean="0"/>
              <a:t>Service </a:t>
            </a:r>
            <a:r>
              <a:rPr lang="en-US" sz="2700" b="1" dirty="0"/>
              <a:t>design know-how for rural SMEs strengthening the link between adult learning and working life in</a:t>
            </a:r>
            <a:br>
              <a:rPr lang="en-US" sz="2700" b="1" dirty="0"/>
            </a:br>
            <a:r>
              <a:rPr lang="en-US" sz="2700" b="1" dirty="0"/>
              <a:t>rural SME local food </a:t>
            </a:r>
            <a:r>
              <a:rPr lang="en-US" sz="2700" b="1" dirty="0" smtClean="0"/>
              <a:t>sector</a:t>
            </a:r>
            <a:r>
              <a:rPr lang="lv-LV" sz="2000" b="1" dirty="0" smtClean="0"/>
              <a:t/>
            </a:r>
            <a:br>
              <a:rPr lang="lv-LV" sz="2000" b="1" dirty="0" smtClean="0"/>
            </a:br>
            <a:r>
              <a:rPr lang="en-GB" sz="1800" b="1" dirty="0" smtClean="0"/>
              <a:t>01.09.2016 </a:t>
            </a:r>
            <a:r>
              <a:rPr lang="lv-LV" sz="1800" dirty="0" smtClean="0"/>
              <a:t>-</a:t>
            </a:r>
            <a:r>
              <a:rPr lang="en-GB" sz="1800" b="1" dirty="0" smtClean="0"/>
              <a:t>31.08.2017</a:t>
            </a:r>
            <a:r>
              <a:rPr lang="en-GB" sz="1800" b="1" dirty="0"/>
              <a:t>.</a:t>
            </a:r>
            <a:r>
              <a:rPr lang="lt-LT" sz="1800" dirty="0"/>
              <a:t/>
            </a:r>
            <a:br>
              <a:rPr lang="lt-LT" sz="1800" dirty="0"/>
            </a:br>
            <a:endParaRPr lang="lv-LV" sz="2000" b="1" dirty="0"/>
          </a:p>
        </p:txBody>
      </p:sp>
      <p:sp>
        <p:nvSpPr>
          <p:cNvPr id="3" name="Subtitle 2"/>
          <p:cNvSpPr>
            <a:spLocks noGrp="1"/>
          </p:cNvSpPr>
          <p:nvPr>
            <p:ph type="subTitle" idx="1"/>
          </p:nvPr>
        </p:nvSpPr>
        <p:spPr/>
        <p:txBody>
          <a:bodyPr>
            <a:normAutofit fontScale="77500" lnSpcReduction="20000"/>
          </a:bodyPr>
          <a:lstStyle/>
          <a:p>
            <a:r>
              <a:rPr lang="lv-LV" b="1" dirty="0" smtClean="0">
                <a:solidFill>
                  <a:srgbClr val="002060"/>
                </a:solidFill>
              </a:rPr>
              <a:t>Project budget, documentation,payments and reporting</a:t>
            </a:r>
          </a:p>
          <a:p>
            <a:endParaRPr lang="lv-LV" b="1" dirty="0" smtClean="0">
              <a:solidFill>
                <a:srgbClr val="002060"/>
              </a:solidFill>
            </a:endParaRPr>
          </a:p>
          <a:p>
            <a:endParaRPr lang="lv-LV" b="1" dirty="0" smtClean="0">
              <a:solidFill>
                <a:srgbClr val="002060"/>
              </a:solidFill>
            </a:endParaRPr>
          </a:p>
          <a:p>
            <a:r>
              <a:rPr lang="lv-LV" sz="1600" b="1" dirty="0" smtClean="0">
                <a:solidFill>
                  <a:srgbClr val="002060"/>
                </a:solidFill>
              </a:rPr>
              <a:t>Project kick-off meeting, October 20, 2016</a:t>
            </a: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reporting</a:t>
            </a:r>
            <a:endParaRPr lang="lv-LV" sz="4000" b="1" dirty="0"/>
          </a:p>
        </p:txBody>
      </p:sp>
      <p:sp>
        <p:nvSpPr>
          <p:cNvPr id="3" name="Content Placeholder 2"/>
          <p:cNvSpPr>
            <a:spLocks noGrp="1"/>
          </p:cNvSpPr>
          <p:nvPr>
            <p:ph idx="1"/>
          </p:nvPr>
        </p:nvSpPr>
        <p:spPr/>
        <p:txBody>
          <a:bodyPr/>
          <a:lstStyle/>
          <a:p>
            <a:pPr lvl="2" algn="just">
              <a:buNone/>
            </a:pPr>
            <a:r>
              <a:rPr lang="lv-LV" dirty="0" smtClean="0"/>
              <a:t>P</a:t>
            </a:r>
            <a:r>
              <a:rPr lang="en-US" dirty="0" err="1" smtClean="0"/>
              <a:t>roject</a:t>
            </a:r>
            <a:r>
              <a:rPr lang="en-US" dirty="0" smtClean="0"/>
              <a:t> </a:t>
            </a:r>
            <a:r>
              <a:rPr lang="lv-LV" dirty="0" smtClean="0"/>
              <a:t>final </a:t>
            </a:r>
            <a:r>
              <a:rPr lang="en-US" dirty="0" smtClean="0"/>
              <a:t>report </a:t>
            </a:r>
            <a:r>
              <a:rPr lang="lv-LV" dirty="0" smtClean="0"/>
              <a:t>must be submitted </a:t>
            </a:r>
            <a:r>
              <a:rPr lang="en-US" b="1" dirty="0" smtClean="0"/>
              <a:t>within 30 days </a:t>
            </a:r>
            <a:r>
              <a:rPr lang="en-US" dirty="0" smtClean="0"/>
              <a:t>of the end of the contract period</a:t>
            </a:r>
            <a:r>
              <a:rPr lang="lv-LV" dirty="0" smtClean="0"/>
              <a:t> </a:t>
            </a:r>
            <a:r>
              <a:rPr lang="lv-LV" b="1" dirty="0" smtClean="0"/>
              <a:t>(until 30.09.2017)</a:t>
            </a:r>
          </a:p>
          <a:p>
            <a:pPr lvl="2" algn="just">
              <a:buNone/>
            </a:pPr>
            <a:endParaRPr lang="lv-LV" dirty="0"/>
          </a:p>
          <a:p>
            <a:pPr lvl="2" algn="just">
              <a:buNone/>
            </a:pPr>
            <a:r>
              <a:rPr lang="lv-LV" b="1" dirty="0" smtClean="0"/>
              <a:t>Partners</a:t>
            </a:r>
            <a:r>
              <a:rPr lang="lv-LV" dirty="0" smtClean="0"/>
              <a:t> submit their documentation to project coordinator (LCTA) not later than on </a:t>
            </a:r>
            <a:r>
              <a:rPr lang="lv-LV" b="1" dirty="0" smtClean="0"/>
              <a:t>September 11, 2017</a:t>
            </a:r>
          </a:p>
          <a:p>
            <a:pPr lvl="2" algn="just">
              <a:buNone/>
            </a:pPr>
            <a:endParaRPr lang="lv-LV" dirty="0" smtClean="0"/>
          </a:p>
          <a:p>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850106"/>
          </a:xfrm>
        </p:spPr>
        <p:txBody>
          <a:bodyPr>
            <a:normAutofit/>
          </a:bodyPr>
          <a:lstStyle/>
          <a:p>
            <a:r>
              <a:rPr lang="lv-LV" sz="4000" b="1" dirty="0" smtClean="0"/>
              <a:t>Project budget</a:t>
            </a:r>
            <a:endParaRPr lang="lv-LV" sz="4000" b="1" dirty="0"/>
          </a:p>
        </p:txBody>
      </p:sp>
      <p:sp>
        <p:nvSpPr>
          <p:cNvPr id="3" name="Content Placeholder 2"/>
          <p:cNvSpPr>
            <a:spLocks noGrp="1"/>
          </p:cNvSpPr>
          <p:nvPr>
            <p:ph idx="1"/>
          </p:nvPr>
        </p:nvSpPr>
        <p:spPr>
          <a:xfrm>
            <a:off x="251520" y="1052736"/>
            <a:ext cx="8435280" cy="5073427"/>
          </a:xfrm>
        </p:spPr>
        <p:txBody>
          <a:bodyPr>
            <a:normAutofit fontScale="32500" lnSpcReduction="20000"/>
          </a:bodyPr>
          <a:lstStyle/>
          <a:p>
            <a:pPr algn="ctr">
              <a:buNone/>
            </a:pPr>
            <a:r>
              <a:rPr lang="lv-LV" sz="7400" dirty="0" smtClean="0"/>
              <a:t>Budget line</a:t>
            </a:r>
            <a:r>
              <a:rPr lang="lv-LV" sz="7400" b="1" dirty="0" smtClean="0"/>
              <a:t> Project management, implementation and   dissemination</a:t>
            </a:r>
          </a:p>
          <a:p>
            <a:pPr>
              <a:buNone/>
            </a:pPr>
            <a:endParaRPr lang="lv-LV" dirty="0" smtClean="0"/>
          </a:p>
          <a:p>
            <a:pPr algn="ctr">
              <a:buNone/>
            </a:pPr>
            <a:r>
              <a:rPr lang="lv-LV" sz="3600" dirty="0" smtClean="0"/>
              <a:t>LCTA –coordinator 		EUR 2000</a:t>
            </a:r>
          </a:p>
          <a:p>
            <a:pPr algn="ctr">
              <a:buNone/>
            </a:pPr>
            <a:r>
              <a:rPr lang="lv-LV" sz="3600" dirty="0" smtClean="0"/>
              <a:t>OLUSTVERE – P1		EUR 1000</a:t>
            </a:r>
          </a:p>
          <a:p>
            <a:pPr algn="ctr">
              <a:buNone/>
            </a:pPr>
            <a:r>
              <a:rPr lang="lv-LV" sz="3600" dirty="0" smtClean="0"/>
              <a:t>HANEN – P2			EUR 1000</a:t>
            </a:r>
          </a:p>
          <a:p>
            <a:pPr>
              <a:buNone/>
            </a:pPr>
            <a:endParaRPr lang="lv-LV" sz="3600" dirty="0" smtClean="0"/>
          </a:p>
          <a:p>
            <a:pPr>
              <a:buNone/>
            </a:pPr>
            <a:r>
              <a:rPr lang="lv-LV" sz="5000" dirty="0" smtClean="0"/>
              <a:t>This amount is supposed to </a:t>
            </a:r>
            <a:r>
              <a:rPr lang="en-US" sz="5000" dirty="0" smtClean="0"/>
              <a:t>cover</a:t>
            </a:r>
            <a:r>
              <a:rPr lang="lv-LV" sz="5000" dirty="0" smtClean="0"/>
              <a:t>:</a:t>
            </a:r>
          </a:p>
          <a:p>
            <a:pPr>
              <a:buNone/>
            </a:pPr>
            <a:r>
              <a:rPr lang="en-US" sz="5000" dirty="0" smtClean="0"/>
              <a:t> </a:t>
            </a:r>
            <a:r>
              <a:rPr lang="lv-LV" sz="5000" dirty="0" smtClean="0"/>
              <a:t>1)</a:t>
            </a:r>
            <a:r>
              <a:rPr lang="en-US" sz="5000" dirty="0" smtClean="0"/>
              <a:t>administrative </a:t>
            </a:r>
            <a:r>
              <a:rPr lang="en-US" sz="5000" dirty="0"/>
              <a:t>costs of coordinating and participating in a </a:t>
            </a:r>
            <a:r>
              <a:rPr lang="en-US" sz="5000" dirty="0" smtClean="0"/>
              <a:t>project</a:t>
            </a:r>
            <a:r>
              <a:rPr lang="lv-LV" sz="5000" dirty="0" smtClean="0"/>
              <a:t>,</a:t>
            </a:r>
          </a:p>
          <a:p>
            <a:pPr>
              <a:buNone/>
            </a:pPr>
            <a:r>
              <a:rPr lang="lv-LV" sz="5000" dirty="0" smtClean="0"/>
              <a:t>2)</a:t>
            </a:r>
            <a:r>
              <a:rPr lang="en-US" sz="5000" dirty="0" smtClean="0"/>
              <a:t>costs </a:t>
            </a:r>
            <a:r>
              <a:rPr lang="en-US" sz="5000" dirty="0"/>
              <a:t>of disseminating the results of the project,</a:t>
            </a:r>
          </a:p>
          <a:p>
            <a:pPr>
              <a:buNone/>
            </a:pPr>
            <a:r>
              <a:rPr lang="en-US" sz="5000" dirty="0"/>
              <a:t>e.g. publication of reports and booklets, translation, creation of websites and </a:t>
            </a:r>
            <a:r>
              <a:rPr lang="en-US" sz="5000" dirty="0" err="1" smtClean="0"/>
              <a:t>organi</a:t>
            </a:r>
            <a:r>
              <a:rPr lang="lv-LV" sz="5000" dirty="0"/>
              <a:t>s</a:t>
            </a:r>
            <a:r>
              <a:rPr lang="en-US" sz="5000" dirty="0" err="1" smtClean="0"/>
              <a:t>ation</a:t>
            </a:r>
            <a:r>
              <a:rPr lang="en-US" sz="5000" dirty="0" smtClean="0"/>
              <a:t> </a:t>
            </a:r>
            <a:r>
              <a:rPr lang="en-US" sz="5000" dirty="0"/>
              <a:t>of</a:t>
            </a:r>
          </a:p>
          <a:p>
            <a:pPr>
              <a:buNone/>
            </a:pPr>
            <a:r>
              <a:rPr lang="en-US" sz="5000" dirty="0"/>
              <a:t>(trans)national conferences, seminars and meetings. </a:t>
            </a:r>
            <a:endParaRPr lang="lv-LV" sz="5000" dirty="0" smtClean="0"/>
          </a:p>
          <a:p>
            <a:pPr>
              <a:buNone/>
            </a:pPr>
            <a:r>
              <a:rPr lang="lv-LV" sz="5000" dirty="0" smtClean="0"/>
              <a:t>3)</a:t>
            </a:r>
            <a:r>
              <a:rPr lang="lv-LV" sz="5000" dirty="0"/>
              <a:t>e</a:t>
            </a:r>
            <a:r>
              <a:rPr lang="en-US" sz="5000" dirty="0" err="1" smtClean="0"/>
              <a:t>xtraordinary</a:t>
            </a:r>
            <a:r>
              <a:rPr lang="en-US" sz="5000" dirty="0" smtClean="0"/>
              <a:t> </a:t>
            </a:r>
            <a:r>
              <a:rPr lang="en-US" sz="5000" dirty="0"/>
              <a:t>cost for external </a:t>
            </a:r>
            <a:r>
              <a:rPr lang="en-US" sz="5000" dirty="0" smtClean="0"/>
              <a:t>services(e.g</a:t>
            </a:r>
            <a:r>
              <a:rPr lang="en-US" sz="5000" dirty="0"/>
              <a:t>. fees) may also be covered by this unit cost</a:t>
            </a:r>
            <a:r>
              <a:rPr lang="en-US" sz="5000" dirty="0" smtClean="0"/>
              <a:t>.</a:t>
            </a:r>
            <a:endParaRPr lang="lv-LV" sz="5000" dirty="0" smtClean="0"/>
          </a:p>
          <a:p>
            <a:pPr>
              <a:buNone/>
            </a:pPr>
            <a:endParaRPr lang="en-US" sz="5000" dirty="0"/>
          </a:p>
          <a:p>
            <a:pPr>
              <a:buNone/>
            </a:pPr>
            <a:r>
              <a:rPr lang="en-US" sz="5000" dirty="0"/>
              <a:t>The grant is a lump </a:t>
            </a:r>
            <a:r>
              <a:rPr lang="en-US" sz="5000" dirty="0" smtClean="0"/>
              <a:t>sum.</a:t>
            </a:r>
            <a:endParaRPr lang="lv-LV" sz="5000" dirty="0" smtClean="0"/>
          </a:p>
          <a:p>
            <a:pPr>
              <a:buNone/>
            </a:pPr>
            <a:endParaRPr lang="lv-LV" sz="5000" dirty="0" smtClean="0"/>
          </a:p>
          <a:p>
            <a:pPr>
              <a:buNone/>
            </a:pPr>
            <a:r>
              <a:rPr lang="en-US" sz="5000" dirty="0" smtClean="0"/>
              <a:t> </a:t>
            </a:r>
            <a:r>
              <a:rPr lang="en-US" sz="5000" dirty="0"/>
              <a:t>The </a:t>
            </a:r>
            <a:r>
              <a:rPr lang="en-US" sz="5000" dirty="0" smtClean="0"/>
              <a:t>grant</a:t>
            </a:r>
            <a:r>
              <a:rPr lang="lv-LV" sz="5000" dirty="0" smtClean="0"/>
              <a:t> </a:t>
            </a:r>
            <a:r>
              <a:rPr lang="en-US" sz="5000" dirty="0" smtClean="0"/>
              <a:t>is </a:t>
            </a:r>
            <a:r>
              <a:rPr lang="lv-LV" sz="5000" dirty="0" smtClean="0"/>
              <a:t>calculated</a:t>
            </a:r>
            <a:r>
              <a:rPr lang="en-US" sz="5000" dirty="0" smtClean="0"/>
              <a:t> </a:t>
            </a:r>
            <a:r>
              <a:rPr lang="en-US" sz="5000" dirty="0"/>
              <a:t>automatically per participating </a:t>
            </a:r>
            <a:r>
              <a:rPr lang="lv-LV" sz="5000" dirty="0" smtClean="0"/>
              <a:t> </a:t>
            </a:r>
            <a:r>
              <a:rPr lang="en-US" sz="5000" dirty="0" err="1" smtClean="0"/>
              <a:t>organisation</a:t>
            </a:r>
            <a:r>
              <a:rPr lang="en-US" sz="5000" dirty="0" smtClean="0"/>
              <a:t> </a:t>
            </a:r>
            <a:r>
              <a:rPr lang="en-US" sz="5000" dirty="0"/>
              <a:t>when applying for a collaboration</a:t>
            </a:r>
          </a:p>
          <a:p>
            <a:pPr>
              <a:buNone/>
            </a:pPr>
            <a:r>
              <a:rPr lang="lv-LV" sz="5000" dirty="0"/>
              <a:t>project.</a:t>
            </a:r>
          </a:p>
          <a:p>
            <a:pPr>
              <a:buNone/>
            </a:pPr>
            <a:r>
              <a:rPr lang="en-US" sz="5000" dirty="0"/>
              <a:t>The coordinating institution is assigned a higher rate since greater administrative costs are</a:t>
            </a:r>
          </a:p>
          <a:p>
            <a:pPr>
              <a:buNone/>
            </a:pPr>
            <a:r>
              <a:rPr lang="en-US" sz="5000" dirty="0"/>
              <a:t>envisaged in connection with the coordination of a project</a:t>
            </a:r>
            <a:r>
              <a:rPr lang="en-US" sz="5000" dirty="0" smtClean="0"/>
              <a:t>.</a:t>
            </a:r>
            <a:endParaRPr lang="lv-LV" sz="5000" dirty="0" smtClean="0"/>
          </a:p>
          <a:p>
            <a:pPr>
              <a:buNone/>
            </a:pPr>
            <a:endParaRPr lang="lv-LV" sz="2400" dirty="0"/>
          </a:p>
          <a:p>
            <a:pPr>
              <a:buNone/>
            </a:pPr>
            <a:endParaRPr lang="lv-LV" sz="2400" dirty="0" smtClean="0"/>
          </a:p>
          <a:p>
            <a:pPr>
              <a:buNone/>
            </a:pPr>
            <a:endParaRPr lang="lv-LV"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400" dirty="0" smtClean="0"/>
              <a:t>Budget line </a:t>
            </a:r>
            <a:r>
              <a:rPr lang="lv-LV" sz="2400" b="1" dirty="0" smtClean="0"/>
              <a:t>Transnational meetings</a:t>
            </a:r>
            <a:endParaRPr lang="lv-LV" sz="2400" b="1" dirty="0"/>
          </a:p>
        </p:txBody>
      </p:sp>
      <p:sp>
        <p:nvSpPr>
          <p:cNvPr id="3" name="Content Placeholder 2"/>
          <p:cNvSpPr>
            <a:spLocks noGrp="1"/>
          </p:cNvSpPr>
          <p:nvPr>
            <p:ph idx="1"/>
          </p:nvPr>
        </p:nvSpPr>
        <p:spPr/>
        <p:txBody>
          <a:bodyPr>
            <a:normAutofit fontScale="92500"/>
          </a:bodyPr>
          <a:lstStyle/>
          <a:p>
            <a:pPr algn="ctr">
              <a:buNone/>
            </a:pPr>
            <a:r>
              <a:rPr lang="lv-LV" sz="1800" dirty="0" smtClean="0"/>
              <a:t>LCTA –coordinator 		EUR 2520</a:t>
            </a:r>
          </a:p>
          <a:p>
            <a:pPr algn="ctr">
              <a:buNone/>
            </a:pPr>
            <a:r>
              <a:rPr lang="lv-LV" sz="1800" dirty="0" smtClean="0"/>
              <a:t>OLUSTVERE – P1		EUR 2520</a:t>
            </a:r>
          </a:p>
          <a:p>
            <a:pPr algn="ctr">
              <a:buNone/>
            </a:pPr>
            <a:r>
              <a:rPr lang="lv-LV" sz="1800" dirty="0" smtClean="0"/>
              <a:t> HANEN – P2	                  EUR 1410</a:t>
            </a:r>
            <a:endParaRPr lang="lv-LV" sz="1800" dirty="0"/>
          </a:p>
          <a:p>
            <a:pPr>
              <a:buNone/>
            </a:pPr>
            <a:endParaRPr lang="lv-LV" sz="1800" dirty="0" smtClean="0"/>
          </a:p>
          <a:p>
            <a:pPr>
              <a:buNone/>
            </a:pPr>
            <a:r>
              <a:rPr lang="lv-LV" sz="1800" dirty="0" smtClean="0"/>
              <a:t>This amount is supposed to </a:t>
            </a:r>
            <a:r>
              <a:rPr lang="en-US" sz="1800" dirty="0" smtClean="0"/>
              <a:t>cover</a:t>
            </a:r>
            <a:r>
              <a:rPr lang="lv-LV" sz="1800" dirty="0" smtClean="0"/>
              <a:t>:</a:t>
            </a:r>
            <a:endParaRPr lang="lv-LV" sz="1800" dirty="0" smtClean="0"/>
          </a:p>
          <a:p>
            <a:pPr>
              <a:buNone/>
            </a:pPr>
            <a:r>
              <a:rPr lang="lv-LV" sz="1800" dirty="0" smtClean="0"/>
              <a:t>1</a:t>
            </a:r>
            <a:r>
              <a:rPr lang="lv-LV" sz="1800" b="1" dirty="0" smtClean="0"/>
              <a:t>) </a:t>
            </a:r>
            <a:r>
              <a:rPr lang="en-US" sz="1800" dirty="0" smtClean="0"/>
              <a:t>travel and subsistence for </a:t>
            </a:r>
            <a:r>
              <a:rPr lang="en-US" sz="1800" dirty="0"/>
              <a:t>staff of participating institutions for meetings between</a:t>
            </a:r>
          </a:p>
          <a:p>
            <a:pPr>
              <a:buNone/>
            </a:pPr>
            <a:r>
              <a:rPr lang="lv-LV" sz="1800" dirty="0" smtClean="0"/>
              <a:t>	</a:t>
            </a:r>
            <a:r>
              <a:rPr lang="en-US" sz="1800" dirty="0" smtClean="0"/>
              <a:t>project </a:t>
            </a:r>
            <a:r>
              <a:rPr lang="en-US" sz="1800" dirty="0"/>
              <a:t>partners with a view to planning, follow-up and coordination of the </a:t>
            </a:r>
            <a:r>
              <a:rPr lang="en-US" sz="1800" dirty="0" smtClean="0"/>
              <a:t>project</a:t>
            </a:r>
            <a:r>
              <a:rPr lang="lv-LV" sz="1800" dirty="0" smtClean="0"/>
              <a:t>,</a:t>
            </a:r>
          </a:p>
          <a:p>
            <a:pPr>
              <a:buNone/>
            </a:pPr>
            <a:r>
              <a:rPr lang="lv-LV" sz="1800" dirty="0" smtClean="0"/>
              <a:t>2) O</a:t>
            </a:r>
            <a:r>
              <a:rPr lang="en-US" sz="1800" dirty="0" err="1" smtClean="0"/>
              <a:t>ther</a:t>
            </a:r>
            <a:r>
              <a:rPr lang="lv-LV" sz="1800" dirty="0" smtClean="0"/>
              <a:t> </a:t>
            </a:r>
            <a:r>
              <a:rPr lang="en-US" sz="1800" dirty="0" smtClean="0"/>
              <a:t>forms </a:t>
            </a:r>
            <a:r>
              <a:rPr lang="en-US" sz="1800" dirty="0"/>
              <a:t>of meetings, e.g. network meetings, smaller seminars/courses with the participation </a:t>
            </a:r>
            <a:r>
              <a:rPr lang="en-US" sz="1800" dirty="0" smtClean="0"/>
              <a:t>of</a:t>
            </a:r>
            <a:r>
              <a:rPr lang="lv-LV" sz="1800" dirty="0" smtClean="0"/>
              <a:t> </a:t>
            </a:r>
            <a:r>
              <a:rPr lang="en-US" sz="1800" dirty="0" smtClean="0"/>
              <a:t>partners</a:t>
            </a:r>
            <a:r>
              <a:rPr lang="en-US" sz="1800" dirty="0"/>
              <a:t>’ own staff/adult learners, etc. can also be covered by this unit cost</a:t>
            </a:r>
            <a:r>
              <a:rPr lang="en-US" sz="1800" dirty="0" smtClean="0"/>
              <a:t>.</a:t>
            </a:r>
            <a:endParaRPr lang="lv-LV" sz="1800" dirty="0" smtClean="0"/>
          </a:p>
          <a:p>
            <a:pPr>
              <a:buNone/>
            </a:pPr>
            <a:r>
              <a:rPr lang="en-US" sz="1800" dirty="0"/>
              <a:t>The unit costs are to cover both travel and subsistence and are based on the mobility rates </a:t>
            </a:r>
            <a:r>
              <a:rPr lang="en-US" sz="1800" dirty="0" smtClean="0"/>
              <a:t>for</a:t>
            </a:r>
            <a:r>
              <a:rPr lang="lv-LV" sz="1800" dirty="0" smtClean="0"/>
              <a:t> travel (between </a:t>
            </a:r>
            <a:r>
              <a:rPr lang="lv-LV" sz="1800" dirty="0"/>
              <a:t>Denmark, Estonia, Finland, Latvia, Lithuania, Norway, Sweden and </a:t>
            </a:r>
            <a:r>
              <a:rPr lang="lv-LV" sz="1800" dirty="0" smtClean="0"/>
              <a:t>Åland Islands EUR 630 per participant per meeting)</a:t>
            </a:r>
          </a:p>
          <a:p>
            <a:pPr>
              <a:buNone/>
            </a:pPr>
            <a:r>
              <a:rPr lang="en-US" sz="1800" dirty="0"/>
              <a:t>Exchanges cancelled prior to departure due to illness etc. are not accepted as Force Majeure, as cancellation insurance should have been signed. </a:t>
            </a:r>
            <a:endParaRPr lang="lv-LV"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400" dirty="0" smtClean="0"/>
              <a:t>Budget line </a:t>
            </a:r>
            <a:r>
              <a:rPr lang="lv-LV" sz="2400" b="1" dirty="0" smtClean="0"/>
              <a:t>Development work</a:t>
            </a:r>
            <a:endParaRPr lang="lv-LV" sz="2400" b="1" dirty="0"/>
          </a:p>
        </p:txBody>
      </p:sp>
      <p:sp>
        <p:nvSpPr>
          <p:cNvPr id="3" name="Content Placeholder 2"/>
          <p:cNvSpPr>
            <a:spLocks noGrp="1"/>
          </p:cNvSpPr>
          <p:nvPr>
            <p:ph idx="1"/>
          </p:nvPr>
        </p:nvSpPr>
        <p:spPr>
          <a:xfrm>
            <a:off x="467544" y="1700808"/>
            <a:ext cx="8229600" cy="4525963"/>
          </a:xfrm>
        </p:spPr>
        <p:txBody>
          <a:bodyPr>
            <a:normAutofit fontScale="70000" lnSpcReduction="20000"/>
          </a:bodyPr>
          <a:lstStyle/>
          <a:p>
            <a:pPr algn="ctr">
              <a:buNone/>
            </a:pPr>
            <a:r>
              <a:rPr lang="lv-LV" sz="2400" dirty="0" smtClean="0"/>
              <a:t>LCTA –coordinator 		EUR 6000</a:t>
            </a:r>
          </a:p>
          <a:p>
            <a:pPr algn="ctr">
              <a:buNone/>
            </a:pPr>
            <a:r>
              <a:rPr lang="lv-LV" sz="2400" dirty="0" smtClean="0"/>
              <a:t>OLUSTVERE – P1		EUR 6000</a:t>
            </a:r>
          </a:p>
          <a:p>
            <a:pPr algn="ctr">
              <a:buNone/>
            </a:pPr>
            <a:r>
              <a:rPr lang="lv-LV" sz="2400" dirty="0" smtClean="0"/>
              <a:t>   HANEN – P2	                     EUR 17500</a:t>
            </a:r>
            <a:endParaRPr lang="lv-LV" sz="2400" dirty="0"/>
          </a:p>
          <a:p>
            <a:endParaRPr lang="lv-LV" sz="2400" dirty="0" smtClean="0"/>
          </a:p>
          <a:p>
            <a:pPr algn="just">
              <a:buNone/>
            </a:pPr>
            <a:r>
              <a:rPr lang="lv-LV" sz="2400" dirty="0" smtClean="0"/>
              <a:t>Include costs of </a:t>
            </a:r>
            <a:r>
              <a:rPr lang="lv-LV" sz="2400" b="1" dirty="0" smtClean="0"/>
              <a:t>preparation of </a:t>
            </a:r>
            <a:r>
              <a:rPr lang="en-US" sz="2400" b="1" dirty="0" smtClean="0"/>
              <a:t>educational </a:t>
            </a:r>
            <a:r>
              <a:rPr lang="en-US" sz="2400" b="1" dirty="0"/>
              <a:t>products</a:t>
            </a:r>
            <a:r>
              <a:rPr lang="en-US" sz="2400" dirty="0"/>
              <a:t>, which are </a:t>
            </a:r>
            <a:r>
              <a:rPr lang="en-US" sz="2400" dirty="0" err="1" smtClean="0"/>
              <a:t>releva</a:t>
            </a:r>
            <a:r>
              <a:rPr lang="lv-LV" sz="2400" dirty="0" smtClean="0"/>
              <a:t>nt</a:t>
            </a:r>
            <a:r>
              <a:rPr lang="en-US" sz="2400" dirty="0" smtClean="0"/>
              <a:t> </a:t>
            </a:r>
            <a:r>
              <a:rPr lang="en-US" sz="2400" dirty="0"/>
              <a:t>to stakeholders outside the partnership. It may include curricula, it tools, </a:t>
            </a:r>
            <a:r>
              <a:rPr lang="en-US" sz="2400" dirty="0" err="1" smtClean="0"/>
              <a:t>analyses,studies</a:t>
            </a:r>
            <a:r>
              <a:rPr lang="en-US" sz="2400" dirty="0"/>
              <a:t>, open educational resources (OER), methods, etc</a:t>
            </a:r>
            <a:r>
              <a:rPr lang="en-US" sz="2400" dirty="0" smtClean="0"/>
              <a:t>.</a:t>
            </a:r>
            <a:endParaRPr lang="lv-LV" sz="2400" dirty="0" smtClean="0"/>
          </a:p>
          <a:p>
            <a:pPr>
              <a:buNone/>
            </a:pPr>
            <a:r>
              <a:rPr lang="lv-LV" sz="2400" dirty="0" smtClean="0"/>
              <a:t>W</a:t>
            </a:r>
            <a:r>
              <a:rPr lang="en-US" sz="2400" dirty="0" err="1" smtClean="0"/>
              <a:t>ork</a:t>
            </a:r>
            <a:r>
              <a:rPr lang="en-US" sz="2400" dirty="0" smtClean="0"/>
              <a:t> </a:t>
            </a:r>
            <a:r>
              <a:rPr lang="en-US" sz="2400" dirty="0"/>
              <a:t>spent in connection to project participation in </a:t>
            </a:r>
            <a:r>
              <a:rPr lang="en-US" sz="2400" dirty="0" smtClean="0"/>
              <a:t>general</a:t>
            </a:r>
            <a:r>
              <a:rPr lang="lv-LV" sz="2400" dirty="0" smtClean="0"/>
              <a:t> </a:t>
            </a:r>
            <a:r>
              <a:rPr lang="en-US" sz="2400" dirty="0" smtClean="0"/>
              <a:t>cannot </a:t>
            </a:r>
            <a:r>
              <a:rPr lang="en-US" sz="2400" dirty="0"/>
              <a:t>be covered by this cost, but may be covered by the unit cost of project </a:t>
            </a:r>
            <a:r>
              <a:rPr lang="en-US" sz="2400" dirty="0" err="1" smtClean="0"/>
              <a:t>management,implementation</a:t>
            </a:r>
            <a:r>
              <a:rPr lang="en-US" sz="2400" dirty="0" smtClean="0"/>
              <a:t> </a:t>
            </a:r>
            <a:r>
              <a:rPr lang="en-US" sz="2400" dirty="0"/>
              <a:t>and dissemination of results</a:t>
            </a:r>
            <a:r>
              <a:rPr lang="en-US" sz="2400" dirty="0" smtClean="0"/>
              <a:t>.</a:t>
            </a:r>
            <a:endParaRPr lang="lv-LV" sz="2400" dirty="0" smtClean="0"/>
          </a:p>
          <a:p>
            <a:pPr>
              <a:buNone/>
            </a:pPr>
            <a:r>
              <a:rPr lang="en-US" sz="2400" dirty="0"/>
              <a:t>The calculation is based on flat rates per person per working day within </a:t>
            </a:r>
            <a:r>
              <a:rPr lang="en-US" sz="2400" dirty="0" smtClean="0"/>
              <a:t>three</a:t>
            </a:r>
            <a:r>
              <a:rPr lang="lv-LV" sz="2400" dirty="0" smtClean="0"/>
              <a:t> </a:t>
            </a:r>
            <a:r>
              <a:rPr lang="en-US" sz="2400" dirty="0" smtClean="0"/>
              <a:t>groups </a:t>
            </a:r>
            <a:r>
              <a:rPr lang="en-US" sz="2400" dirty="0"/>
              <a:t>of countries and is independent of the actual </a:t>
            </a:r>
            <a:r>
              <a:rPr lang="en-US" sz="2400" dirty="0" smtClean="0"/>
              <a:t>salary</a:t>
            </a:r>
            <a:r>
              <a:rPr lang="lv-LV" sz="2400" dirty="0" smtClean="0"/>
              <a:t> (Latvia </a:t>
            </a:r>
            <a:r>
              <a:rPr lang="lv-LV" sz="2400" dirty="0"/>
              <a:t>and </a:t>
            </a:r>
            <a:r>
              <a:rPr lang="lv-LV" sz="2400" dirty="0" smtClean="0"/>
              <a:t>Estonia-EUR 75 per day,</a:t>
            </a:r>
            <a:r>
              <a:rPr lang="lv-LV" sz="2400" dirty="0"/>
              <a:t> </a:t>
            </a:r>
            <a:r>
              <a:rPr lang="lv-LV" sz="2400" dirty="0" smtClean="0"/>
              <a:t>Norway –EUR 250 per day)</a:t>
            </a:r>
          </a:p>
          <a:p>
            <a:pPr>
              <a:buNone/>
            </a:pPr>
            <a:endParaRPr lang="lv-LV" sz="2400" dirty="0" smtClean="0"/>
          </a:p>
          <a:p>
            <a:pPr>
              <a:buNone/>
            </a:pPr>
            <a:r>
              <a:rPr lang="lv-LV" sz="2400" b="1" dirty="0" smtClean="0"/>
              <a:t>	Budget shifts:</a:t>
            </a:r>
            <a:endParaRPr lang="lv-LV" sz="2400" b="1" dirty="0"/>
          </a:p>
          <a:p>
            <a:pPr>
              <a:buNone/>
            </a:pPr>
            <a:r>
              <a:rPr lang="lv-LV" sz="2400" dirty="0" smtClean="0"/>
              <a:t>	</a:t>
            </a:r>
            <a:r>
              <a:rPr lang="en-US" sz="2400" dirty="0" smtClean="0"/>
              <a:t>beneficiaries </a:t>
            </a:r>
            <a:r>
              <a:rPr lang="en-US" sz="2400" dirty="0"/>
              <a:t>may transfer </a:t>
            </a:r>
            <a:r>
              <a:rPr lang="en-US" sz="2400" b="1" dirty="0"/>
              <a:t>up to 25% </a:t>
            </a:r>
            <a:r>
              <a:rPr lang="en-US" sz="2400" dirty="0"/>
              <a:t>of allocated funds between the categories </a:t>
            </a:r>
            <a:r>
              <a:rPr lang="en-US" sz="2400" i="1" dirty="0"/>
              <a:t>transnational project meeting and development work without prior approval from the </a:t>
            </a:r>
            <a:r>
              <a:rPr lang="en-US" sz="2400" i="1" dirty="0" err="1"/>
              <a:t>programme</a:t>
            </a:r>
            <a:r>
              <a:rPr lang="en-US" sz="2400" i="1" dirty="0"/>
              <a:t> administration. Note that the transfer </a:t>
            </a:r>
            <a:r>
              <a:rPr lang="en-US" sz="2400" b="1" i="1" dirty="0"/>
              <a:t>may never result in an increase/decrease of more than a 25% of the existing category </a:t>
            </a:r>
          </a:p>
          <a:p>
            <a:pPr>
              <a:buNone/>
            </a:pPr>
            <a:endParaRPr lang="lv-LV"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documentation</a:t>
            </a:r>
            <a:endParaRPr lang="lv-LV" sz="4000" b="1" dirty="0"/>
          </a:p>
        </p:txBody>
      </p:sp>
      <p:sp>
        <p:nvSpPr>
          <p:cNvPr id="3" name="Content Placeholder 2"/>
          <p:cNvSpPr>
            <a:spLocks noGrp="1"/>
          </p:cNvSpPr>
          <p:nvPr>
            <p:ph idx="1"/>
          </p:nvPr>
        </p:nvSpPr>
        <p:spPr>
          <a:xfrm>
            <a:off x="467544" y="1484784"/>
            <a:ext cx="8229600" cy="4525963"/>
          </a:xfrm>
        </p:spPr>
        <p:txBody>
          <a:bodyPr>
            <a:normAutofit fontScale="85000" lnSpcReduction="20000"/>
          </a:bodyPr>
          <a:lstStyle/>
          <a:p>
            <a:pPr algn="just">
              <a:buNone/>
            </a:pPr>
            <a:r>
              <a:rPr lang="lv-LV" sz="2400" dirty="0" smtClean="0"/>
              <a:t>T</a:t>
            </a:r>
            <a:r>
              <a:rPr lang="en-US" sz="2400" dirty="0" smtClean="0"/>
              <a:t>he grants in </a:t>
            </a:r>
            <a:r>
              <a:rPr lang="en-US" sz="2400" dirty="0" err="1" smtClean="0"/>
              <a:t>Nordplus</a:t>
            </a:r>
            <a:r>
              <a:rPr lang="en-US" sz="2400" dirty="0" smtClean="0"/>
              <a:t> Adult are based on </a:t>
            </a:r>
            <a:r>
              <a:rPr lang="en-US" sz="2400" b="1" dirty="0" smtClean="0"/>
              <a:t>unit costs</a:t>
            </a:r>
            <a:r>
              <a:rPr lang="lv-LV" sz="2400" b="1" dirty="0" smtClean="0"/>
              <a:t> </a:t>
            </a:r>
            <a:r>
              <a:rPr lang="lv-LV" sz="2400" dirty="0" smtClean="0"/>
              <a:t>and </a:t>
            </a:r>
            <a:r>
              <a:rPr lang="en-US" sz="2400" dirty="0" smtClean="0"/>
              <a:t> all</a:t>
            </a:r>
            <a:r>
              <a:rPr lang="lv-LV" sz="2400" dirty="0" smtClean="0"/>
              <a:t>  </a:t>
            </a:r>
            <a:r>
              <a:rPr lang="en-US" sz="2400" dirty="0" smtClean="0"/>
              <a:t> documentation is linked to the</a:t>
            </a:r>
            <a:r>
              <a:rPr lang="lv-LV" sz="2400" dirty="0" smtClean="0"/>
              <a:t> </a:t>
            </a:r>
            <a:r>
              <a:rPr lang="en-US" sz="2400" b="1" dirty="0" err="1" smtClean="0"/>
              <a:t>realisation</a:t>
            </a:r>
            <a:r>
              <a:rPr lang="en-US" sz="2400" b="1" dirty="0" smtClean="0"/>
              <a:t> of a given activity </a:t>
            </a:r>
            <a:r>
              <a:rPr lang="en-US" sz="2400" dirty="0" smtClean="0"/>
              <a:t>and not the actual cost incurred.</a:t>
            </a:r>
            <a:endParaRPr lang="lv-LV" sz="2400" dirty="0" smtClean="0"/>
          </a:p>
          <a:p>
            <a:pPr algn="just">
              <a:buNone/>
            </a:pPr>
            <a:endParaRPr lang="lv-LV" sz="2400" dirty="0" smtClean="0"/>
          </a:p>
          <a:p>
            <a:pPr>
              <a:buNone/>
            </a:pPr>
            <a:r>
              <a:rPr lang="en-US" sz="2400" dirty="0" smtClean="0"/>
              <a:t>It means that </a:t>
            </a:r>
            <a:r>
              <a:rPr lang="en-US" sz="2400" b="1" dirty="0" smtClean="0"/>
              <a:t>if activities are carried out as stated </a:t>
            </a:r>
            <a:r>
              <a:rPr lang="en-US" sz="2400" dirty="0" smtClean="0"/>
              <a:t>in the grant decision (e.g. in terms of number of participants in meetings, number of meetings, number of work days etc.), </a:t>
            </a:r>
            <a:r>
              <a:rPr lang="en-US" sz="2400" b="1" dirty="0" smtClean="0"/>
              <a:t>the partnership is entitled to the full grant regardless of the actual costs. </a:t>
            </a:r>
            <a:endParaRPr lang="lv-LV" sz="2400" b="1" dirty="0" smtClean="0"/>
          </a:p>
          <a:p>
            <a:pPr>
              <a:buNone/>
            </a:pPr>
            <a:r>
              <a:rPr lang="lv-LV" sz="2400" b="1" dirty="0"/>
              <a:t>	</a:t>
            </a:r>
            <a:endParaRPr lang="en-US" sz="2400" dirty="0"/>
          </a:p>
          <a:p>
            <a:pPr>
              <a:buNone/>
            </a:pPr>
            <a:r>
              <a:rPr lang="en-US" sz="2400" dirty="0" smtClean="0"/>
              <a:t>Documentation of all </a:t>
            </a:r>
            <a:r>
              <a:rPr lang="en-US" sz="2400" dirty="0" err="1" smtClean="0"/>
              <a:t>realised</a:t>
            </a:r>
            <a:r>
              <a:rPr lang="en-US" sz="2400" dirty="0" smtClean="0"/>
              <a:t> activities from all involved parties must be </a:t>
            </a:r>
            <a:r>
              <a:rPr lang="en-US" sz="2400" b="1" dirty="0" smtClean="0"/>
              <a:t>collected by the</a:t>
            </a:r>
            <a:r>
              <a:rPr lang="lv-LV" sz="2400" b="1" dirty="0" smtClean="0"/>
              <a:t> </a:t>
            </a:r>
            <a:r>
              <a:rPr lang="en-US" sz="2400" b="1" dirty="0" smtClean="0"/>
              <a:t>coordinating </a:t>
            </a:r>
            <a:r>
              <a:rPr lang="en-US" sz="2400" b="1" dirty="0" err="1" smtClean="0"/>
              <a:t>organisation</a:t>
            </a:r>
            <a:r>
              <a:rPr lang="en-US" sz="2400" b="1" dirty="0" smtClean="0"/>
              <a:t> </a:t>
            </a:r>
            <a:r>
              <a:rPr lang="en-US" sz="2400" dirty="0" smtClean="0"/>
              <a:t>and kept for a minimum of </a:t>
            </a:r>
            <a:r>
              <a:rPr lang="en-US" sz="2400" b="1" dirty="0" smtClean="0"/>
              <a:t>five years after the final project report</a:t>
            </a:r>
            <a:r>
              <a:rPr lang="lv-LV" sz="2400" b="1" dirty="0" smtClean="0"/>
              <a:t> </a:t>
            </a:r>
            <a:r>
              <a:rPr lang="en-US" sz="2400" b="1" dirty="0" smtClean="0"/>
              <a:t>has been approved </a:t>
            </a:r>
            <a:r>
              <a:rPr lang="en-US" sz="2400" dirty="0" smtClean="0"/>
              <a:t>by the </a:t>
            </a:r>
            <a:r>
              <a:rPr lang="en-US" sz="2400" dirty="0" err="1" smtClean="0"/>
              <a:t>Nordplus</a:t>
            </a:r>
            <a:r>
              <a:rPr lang="en-US" sz="2400" dirty="0" smtClean="0"/>
              <a:t> administration</a:t>
            </a:r>
            <a:r>
              <a:rPr lang="lv-LV" sz="2400" dirty="0" smtClean="0"/>
              <a:t>.</a:t>
            </a:r>
          </a:p>
          <a:p>
            <a:pPr>
              <a:buNone/>
            </a:pPr>
            <a:endParaRPr lang="lv-LV" sz="2400" dirty="0" smtClean="0"/>
          </a:p>
          <a:p>
            <a:pPr>
              <a:buNone/>
            </a:pPr>
            <a:r>
              <a:rPr lang="en-US" sz="2400" dirty="0" smtClean="0"/>
              <a:t>National </a:t>
            </a:r>
            <a:r>
              <a:rPr lang="en-US" sz="2400" dirty="0" err="1"/>
              <a:t>Nordplus</a:t>
            </a:r>
            <a:r>
              <a:rPr lang="en-US" sz="2400" dirty="0"/>
              <a:t> offices may carry out inspections, including financial audits</a:t>
            </a:r>
            <a:endParaRPr lang="lv-LV"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2700" b="1" dirty="0" smtClean="0"/>
              <a:t/>
            </a:r>
            <a:br>
              <a:rPr lang="lv-LV" sz="2700" b="1" dirty="0" smtClean="0"/>
            </a:br>
            <a:r>
              <a:rPr lang="lv-LV" sz="2700" b="1" dirty="0" smtClean="0"/>
              <a:t>Documentation of project management, implementation and dissemination </a:t>
            </a:r>
            <a:r>
              <a:rPr lang="lv-LV" b="1" dirty="0" smtClean="0"/>
              <a:t/>
            </a:r>
            <a:br>
              <a:rPr lang="lv-LV" b="1" dirty="0" smtClean="0"/>
            </a:br>
            <a:endParaRPr lang="lv-LV" dirty="0"/>
          </a:p>
        </p:txBody>
      </p:sp>
      <p:sp>
        <p:nvSpPr>
          <p:cNvPr id="3" name="Content Placeholder 2"/>
          <p:cNvSpPr>
            <a:spLocks noGrp="1"/>
          </p:cNvSpPr>
          <p:nvPr>
            <p:ph idx="1"/>
          </p:nvPr>
        </p:nvSpPr>
        <p:spPr/>
        <p:txBody>
          <a:bodyPr>
            <a:normAutofit fontScale="77500" lnSpcReduction="20000"/>
          </a:bodyPr>
          <a:lstStyle/>
          <a:p>
            <a:pPr>
              <a:buNone/>
            </a:pPr>
            <a:r>
              <a:rPr lang="lv-LV" dirty="0" smtClean="0"/>
              <a:t>	</a:t>
            </a:r>
            <a:r>
              <a:rPr lang="lv-LV" sz="2400" dirty="0" smtClean="0"/>
              <a:t>The </a:t>
            </a:r>
            <a:r>
              <a:rPr lang="en-US" sz="2400" dirty="0" smtClean="0"/>
              <a:t>project beneficiary is entitled to the full grant amount in so far as the activities have been implemented and the outputs produced as approved by the </a:t>
            </a:r>
            <a:r>
              <a:rPr lang="en-US" sz="2400" dirty="0" err="1" smtClean="0"/>
              <a:t>programme</a:t>
            </a:r>
            <a:r>
              <a:rPr lang="en-US" sz="2400" dirty="0" smtClean="0"/>
              <a:t> administration. </a:t>
            </a:r>
            <a:r>
              <a:rPr lang="lv-LV" sz="2400" b="1" dirty="0" smtClean="0"/>
              <a:t>No specific documentation needed.</a:t>
            </a:r>
          </a:p>
          <a:p>
            <a:pPr>
              <a:buNone/>
            </a:pPr>
            <a:endParaRPr lang="lv-LV" sz="2400" b="1" dirty="0"/>
          </a:p>
          <a:p>
            <a:pPr algn="ctr">
              <a:buNone/>
            </a:pPr>
            <a:r>
              <a:rPr lang="lv-LV" sz="2800" b="1" dirty="0" smtClean="0"/>
              <a:t>D</a:t>
            </a:r>
            <a:r>
              <a:rPr lang="en-US" sz="2800" b="1" dirty="0" err="1" smtClean="0"/>
              <a:t>ocumentation</a:t>
            </a:r>
            <a:r>
              <a:rPr lang="en-US" sz="2800" b="1" dirty="0" smtClean="0"/>
              <a:t> </a:t>
            </a:r>
            <a:r>
              <a:rPr lang="en-US" sz="2800" b="1" dirty="0"/>
              <a:t>of transnational project meetings </a:t>
            </a:r>
            <a:endParaRPr lang="lv-LV" sz="2800" b="1" dirty="0" smtClean="0"/>
          </a:p>
          <a:p>
            <a:pPr algn="ctr">
              <a:buNone/>
            </a:pPr>
            <a:endParaRPr lang="en-US" sz="2800" b="1" dirty="0"/>
          </a:p>
          <a:p>
            <a:pPr>
              <a:buNone/>
            </a:pPr>
            <a:r>
              <a:rPr lang="lv-LV" sz="2400" dirty="0" smtClean="0"/>
              <a:t>	</a:t>
            </a:r>
            <a:r>
              <a:rPr lang="en-US" sz="2400" dirty="0" smtClean="0"/>
              <a:t>The </a:t>
            </a:r>
            <a:r>
              <a:rPr lang="en-US" sz="2400" dirty="0"/>
              <a:t>beneficiaries are entitled to the grant in so far as the </a:t>
            </a:r>
            <a:r>
              <a:rPr lang="lv-LV" sz="2400" dirty="0" smtClean="0"/>
              <a:t>all </a:t>
            </a:r>
            <a:r>
              <a:rPr lang="en-US" sz="2400" dirty="0" smtClean="0"/>
              <a:t>participants </a:t>
            </a:r>
            <a:r>
              <a:rPr lang="en-US" sz="2400" dirty="0"/>
              <a:t>have participated in the transnational project meeting and undertaken the reported travels. </a:t>
            </a:r>
            <a:endParaRPr lang="lv-LV" sz="2400" dirty="0" smtClean="0"/>
          </a:p>
          <a:p>
            <a:pPr>
              <a:buNone/>
            </a:pPr>
            <a:r>
              <a:rPr lang="lv-LV" sz="2400" dirty="0" smtClean="0"/>
              <a:t>	</a:t>
            </a:r>
            <a:r>
              <a:rPr lang="en-US" sz="2400" dirty="0" smtClean="0"/>
              <a:t>Each </a:t>
            </a:r>
            <a:r>
              <a:rPr lang="en-US" sz="2400" dirty="0"/>
              <a:t>transnational project meeting is </a:t>
            </a:r>
            <a:r>
              <a:rPr lang="en-US" sz="2400" b="1" dirty="0"/>
              <a:t>documented by a declaration </a:t>
            </a:r>
            <a:r>
              <a:rPr lang="en-US" sz="2400" dirty="0"/>
              <a:t>signed by the legal representative of receiving </a:t>
            </a:r>
            <a:r>
              <a:rPr lang="en-US" sz="2400" dirty="0" err="1"/>
              <a:t>organisation</a:t>
            </a:r>
            <a:r>
              <a:rPr lang="en-US" sz="2400" dirty="0"/>
              <a:t> specifying the name of the participant, the purpose of the activity, as well as its starting and end. </a:t>
            </a:r>
            <a:endParaRPr lang="lv-LV" sz="2400" dirty="0" smtClean="0"/>
          </a:p>
          <a:p>
            <a:pPr>
              <a:buNone/>
            </a:pPr>
            <a:r>
              <a:rPr lang="lv-LV" sz="2400" dirty="0" smtClean="0"/>
              <a:t>	B</a:t>
            </a:r>
            <a:r>
              <a:rPr lang="en-US" sz="2400" dirty="0" err="1" smtClean="0"/>
              <a:t>eneficiaries</a:t>
            </a:r>
            <a:r>
              <a:rPr lang="en-US" sz="2400" dirty="0" smtClean="0"/>
              <a:t> </a:t>
            </a:r>
            <a:r>
              <a:rPr lang="en-US" sz="2400" dirty="0"/>
              <a:t>must be able to </a:t>
            </a:r>
            <a:r>
              <a:rPr lang="en-US" sz="2400" b="1" dirty="0"/>
              <a:t>demonstrate a formal link between the participants of the meetings and the beneficiary </a:t>
            </a:r>
            <a:r>
              <a:rPr lang="en-US" sz="2400" b="1" dirty="0" err="1"/>
              <a:t>organisations</a:t>
            </a:r>
            <a:r>
              <a:rPr lang="en-US" sz="2400" b="1" dirty="0"/>
              <a:t> </a:t>
            </a:r>
            <a:r>
              <a:rPr lang="en-US" sz="2400" dirty="0"/>
              <a:t>whether as staff or as learners. </a:t>
            </a:r>
            <a:endParaRPr lang="lv-LV" sz="2400" b="1" dirty="0"/>
          </a:p>
          <a:p>
            <a:pPr>
              <a:buNone/>
            </a:pPr>
            <a:endParaRPr lang="lv-LV" sz="2400" b="1" dirty="0" smtClean="0"/>
          </a:p>
          <a:p>
            <a:pPr>
              <a:buNone/>
            </a:pPr>
            <a:endParaRPr lang="lv-LV" sz="2400" b="1" dirty="0" smtClean="0"/>
          </a:p>
          <a:p>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400" b="1" dirty="0" smtClean="0"/>
              <a:t>Documentation </a:t>
            </a:r>
            <a:r>
              <a:rPr lang="lv-LV" sz="2400" b="1" dirty="0"/>
              <a:t>of development work </a:t>
            </a:r>
          </a:p>
        </p:txBody>
      </p:sp>
      <p:sp>
        <p:nvSpPr>
          <p:cNvPr id="3" name="Content Placeholder 2"/>
          <p:cNvSpPr>
            <a:spLocks noGrp="1"/>
          </p:cNvSpPr>
          <p:nvPr>
            <p:ph idx="1"/>
          </p:nvPr>
        </p:nvSpPr>
        <p:spPr/>
        <p:txBody>
          <a:bodyPr>
            <a:normAutofit fontScale="92500"/>
          </a:bodyPr>
          <a:lstStyle/>
          <a:p>
            <a:pPr>
              <a:buNone/>
            </a:pPr>
            <a:r>
              <a:rPr lang="lv-LV" sz="2400" dirty="0" smtClean="0"/>
              <a:t>	</a:t>
            </a:r>
            <a:r>
              <a:rPr lang="en-US" sz="2300" dirty="0" smtClean="0"/>
              <a:t>The </a:t>
            </a:r>
            <a:r>
              <a:rPr lang="en-US" sz="2300" dirty="0"/>
              <a:t>proof of time invested in development work is a </a:t>
            </a:r>
            <a:r>
              <a:rPr lang="en-US" sz="2300" b="1" dirty="0"/>
              <a:t>time sheet per </a:t>
            </a:r>
            <a:r>
              <a:rPr lang="en-US" sz="2300" b="1" dirty="0" err="1"/>
              <a:t>organisation</a:t>
            </a:r>
            <a:r>
              <a:rPr lang="en-US" sz="2300" dirty="0"/>
              <a:t>, identifying the name of the staff member, the country, the dates and the total number of days of work of the staff member for the development of the product(s) certified by the legal representative of the </a:t>
            </a:r>
            <a:r>
              <a:rPr lang="en-US" sz="2300" dirty="0" err="1"/>
              <a:t>organisation</a:t>
            </a:r>
            <a:r>
              <a:rPr lang="en-US" sz="2300" dirty="0"/>
              <a:t> in question. </a:t>
            </a:r>
            <a:r>
              <a:rPr lang="lv-LV" sz="2300" b="1" dirty="0" smtClean="0"/>
              <a:t>The template is </a:t>
            </a:r>
            <a:r>
              <a:rPr lang="en-US" sz="2300" b="1" dirty="0" smtClean="0"/>
              <a:t>provide</a:t>
            </a:r>
            <a:r>
              <a:rPr lang="lv-LV" sz="2300" b="1" dirty="0" smtClean="0"/>
              <a:t>d</a:t>
            </a:r>
            <a:r>
              <a:rPr lang="en-US" sz="2300" b="1" dirty="0" smtClean="0"/>
              <a:t> </a:t>
            </a:r>
            <a:r>
              <a:rPr lang="lv-LV" sz="2300" dirty="0" smtClean="0"/>
              <a:t>for </a:t>
            </a:r>
            <a:r>
              <a:rPr lang="en-US" sz="2300" dirty="0" smtClean="0"/>
              <a:t>use</a:t>
            </a:r>
            <a:r>
              <a:rPr lang="lv-LV" sz="2300" dirty="0" smtClean="0"/>
              <a:t> </a:t>
            </a:r>
            <a:r>
              <a:rPr lang="en-US" sz="2300" dirty="0" smtClean="0"/>
              <a:t>for </a:t>
            </a:r>
            <a:r>
              <a:rPr lang="en-US" sz="2300" dirty="0"/>
              <a:t>this purpose. </a:t>
            </a:r>
            <a:endParaRPr lang="lv-LV" sz="2300" dirty="0" smtClean="0"/>
          </a:p>
          <a:p>
            <a:endParaRPr lang="lv-LV" sz="2300" dirty="0"/>
          </a:p>
          <a:p>
            <a:pPr>
              <a:buNone/>
            </a:pPr>
            <a:r>
              <a:rPr lang="lv-LV" sz="2300" dirty="0" smtClean="0"/>
              <a:t>	</a:t>
            </a:r>
            <a:r>
              <a:rPr lang="en-US" sz="2300" dirty="0" smtClean="0"/>
              <a:t>Furthermore</a:t>
            </a:r>
            <a:r>
              <a:rPr lang="en-US" sz="2300" dirty="0"/>
              <a:t>, beneficiaries must be able to demonstrate a </a:t>
            </a:r>
            <a:r>
              <a:rPr lang="en-US" sz="2300" b="1" dirty="0" smtClean="0"/>
              <a:t>formal link between the staff member and </a:t>
            </a:r>
            <a:r>
              <a:rPr lang="en-US" sz="2300" b="1" dirty="0"/>
              <a:t>the </a:t>
            </a:r>
            <a:r>
              <a:rPr lang="en-US" sz="2300" b="1" dirty="0" smtClean="0"/>
              <a:t>beneficiary </a:t>
            </a:r>
            <a:r>
              <a:rPr lang="en-US" sz="2300" b="1" dirty="0" err="1"/>
              <a:t>organisation</a:t>
            </a:r>
            <a:r>
              <a:rPr lang="en-US" sz="2300" dirty="0"/>
              <a:t> (such as type of employment contract, voluntary work, etc</a:t>
            </a:r>
            <a:r>
              <a:rPr lang="en-US" sz="2300" b="1" dirty="0" smtClean="0"/>
              <a:t>.)</a:t>
            </a:r>
            <a:r>
              <a:rPr lang="lv-LV" sz="2300" b="1" dirty="0" smtClean="0"/>
              <a:t>.</a:t>
            </a:r>
          </a:p>
          <a:p>
            <a:pPr>
              <a:buNone/>
            </a:pPr>
            <a:endParaRPr lang="lv-LV" sz="2300" b="1" dirty="0" smtClean="0"/>
          </a:p>
          <a:p>
            <a:pPr>
              <a:buNone/>
            </a:pPr>
            <a:r>
              <a:rPr lang="lv-LV" sz="2300" dirty="0" smtClean="0"/>
              <a:t>		</a:t>
            </a:r>
            <a:r>
              <a:rPr lang="en-US" sz="2300" dirty="0" smtClean="0"/>
              <a:t>National </a:t>
            </a:r>
            <a:r>
              <a:rPr lang="en-US" sz="2300" dirty="0" err="1" smtClean="0"/>
              <a:t>Nordplus</a:t>
            </a:r>
            <a:r>
              <a:rPr lang="en-US" sz="2300" dirty="0" smtClean="0"/>
              <a:t> offices may carry out inspections, including financial audits</a:t>
            </a:r>
            <a:endParaRPr lang="lv-LV" sz="2300" dirty="0" smtClean="0"/>
          </a:p>
          <a:p>
            <a:pPr>
              <a:buNone/>
            </a:pPr>
            <a:endParaRPr lang="lv-LV"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payments</a:t>
            </a:r>
            <a:endParaRPr lang="lv-LV" sz="4000" b="1" dirty="0"/>
          </a:p>
        </p:txBody>
      </p:sp>
      <p:sp>
        <p:nvSpPr>
          <p:cNvPr id="3" name="Content Placeholder 2"/>
          <p:cNvSpPr>
            <a:spLocks noGrp="1"/>
          </p:cNvSpPr>
          <p:nvPr>
            <p:ph idx="1"/>
          </p:nvPr>
        </p:nvSpPr>
        <p:spPr/>
        <p:txBody>
          <a:bodyPr/>
          <a:lstStyle/>
          <a:p>
            <a:pPr>
              <a:buNone/>
            </a:pPr>
            <a:r>
              <a:rPr lang="lv-LV" dirty="0" smtClean="0"/>
              <a:t>A </a:t>
            </a:r>
            <a:r>
              <a:rPr lang="en-US" dirty="0" smtClean="0"/>
              <a:t>pre-payment of 80% of the total grant is issued when the contract has been signed and </a:t>
            </a:r>
            <a:endParaRPr lang="lv-LV" dirty="0" smtClean="0"/>
          </a:p>
          <a:p>
            <a:pPr>
              <a:buNone/>
            </a:pPr>
            <a:r>
              <a:rPr lang="en-US" dirty="0" smtClean="0"/>
              <a:t>a </a:t>
            </a:r>
            <a:r>
              <a:rPr lang="lv-LV" dirty="0" smtClean="0"/>
              <a:t>final payment </a:t>
            </a:r>
            <a:r>
              <a:rPr lang="en-US" dirty="0" smtClean="0"/>
              <a:t>of </a:t>
            </a:r>
            <a:r>
              <a:rPr lang="en-US" dirty="0"/>
              <a:t>up to 20% is issued when the final project report has been approved.</a:t>
            </a:r>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reporting</a:t>
            </a:r>
            <a:endParaRPr lang="lv-LV" sz="4000" b="1" dirty="0"/>
          </a:p>
        </p:txBody>
      </p:sp>
      <p:sp>
        <p:nvSpPr>
          <p:cNvPr id="3" name="Content Placeholder 2"/>
          <p:cNvSpPr>
            <a:spLocks noGrp="1"/>
          </p:cNvSpPr>
          <p:nvPr>
            <p:ph idx="1"/>
          </p:nvPr>
        </p:nvSpPr>
        <p:spPr/>
        <p:txBody>
          <a:bodyPr>
            <a:normAutofit/>
          </a:bodyPr>
          <a:lstStyle/>
          <a:p>
            <a:pPr>
              <a:buNone/>
            </a:pPr>
            <a:r>
              <a:rPr lang="en-US" sz="2400" dirty="0" smtClean="0"/>
              <a:t>The </a:t>
            </a:r>
            <a:r>
              <a:rPr lang="en-US" sz="2400" dirty="0"/>
              <a:t>final project report is divided into a financial and a narrative </a:t>
            </a:r>
            <a:r>
              <a:rPr lang="en-US" sz="2400" dirty="0" smtClean="0"/>
              <a:t>part</a:t>
            </a:r>
            <a:r>
              <a:rPr lang="lv-LV" sz="2400" dirty="0" smtClean="0"/>
              <a:t>.</a:t>
            </a:r>
          </a:p>
          <a:p>
            <a:pPr>
              <a:buNone/>
            </a:pPr>
            <a:r>
              <a:rPr lang="en-US" sz="2400" dirty="0" smtClean="0"/>
              <a:t>. </a:t>
            </a:r>
            <a:r>
              <a:rPr lang="en-US" sz="2400" dirty="0"/>
              <a:t>Documentation </a:t>
            </a:r>
            <a:r>
              <a:rPr lang="en-US" sz="2400" dirty="0" smtClean="0"/>
              <a:t>of</a:t>
            </a:r>
            <a:r>
              <a:rPr lang="lv-LV" sz="2400" dirty="0" smtClean="0"/>
              <a:t> </a:t>
            </a:r>
            <a:r>
              <a:rPr lang="en-US" sz="2400" dirty="0" err="1" smtClean="0"/>
              <a:t>realised</a:t>
            </a:r>
            <a:r>
              <a:rPr lang="en-US" sz="2400" dirty="0" smtClean="0"/>
              <a:t> </a:t>
            </a:r>
            <a:r>
              <a:rPr lang="en-US" sz="2400" dirty="0"/>
              <a:t>activities are not to be included in the report, but must be collected from all </a:t>
            </a:r>
            <a:r>
              <a:rPr lang="en-US" sz="2400" dirty="0" smtClean="0"/>
              <a:t>partners</a:t>
            </a:r>
            <a:r>
              <a:rPr lang="lv-LV" sz="2400" dirty="0" smtClean="0"/>
              <a:t> </a:t>
            </a:r>
            <a:r>
              <a:rPr lang="en-US" sz="2400" dirty="0" smtClean="0"/>
              <a:t>and </a:t>
            </a:r>
            <a:r>
              <a:rPr lang="en-US" sz="2400" dirty="0"/>
              <a:t>kept within the coordinating </a:t>
            </a:r>
            <a:r>
              <a:rPr lang="en-US" sz="2400" dirty="0" err="1"/>
              <a:t>organisation</a:t>
            </a:r>
            <a:r>
              <a:rPr lang="en-US" sz="2400" dirty="0"/>
              <a:t> for at least 5 years after approval of the </a:t>
            </a:r>
            <a:r>
              <a:rPr lang="en-US" sz="2400" dirty="0" smtClean="0"/>
              <a:t>final</a:t>
            </a:r>
            <a:r>
              <a:rPr lang="lv-LV" sz="2400" dirty="0" smtClean="0"/>
              <a:t> report.</a:t>
            </a:r>
          </a:p>
          <a:p>
            <a:pPr>
              <a:buNone/>
            </a:pPr>
            <a:r>
              <a:rPr lang="en-US" sz="2400" dirty="0" smtClean="0"/>
              <a:t>Report must be</a:t>
            </a:r>
            <a:r>
              <a:rPr lang="lv-LV" sz="2400" dirty="0" smtClean="0"/>
              <a:t> </a:t>
            </a:r>
            <a:r>
              <a:rPr lang="en-US" sz="2400" dirty="0" smtClean="0"/>
              <a:t>submitted electronically via the </a:t>
            </a:r>
            <a:r>
              <a:rPr lang="en-US" sz="2400" dirty="0" err="1" smtClean="0"/>
              <a:t>Nordplus</a:t>
            </a:r>
            <a:r>
              <a:rPr lang="en-US" sz="2400" dirty="0" smtClean="0"/>
              <a:t> application and reporting system, Espresso</a:t>
            </a:r>
            <a:r>
              <a:rPr lang="lv-LV" sz="2400" dirty="0" smtClean="0"/>
              <a:t>.</a:t>
            </a:r>
          </a:p>
          <a:p>
            <a:pPr>
              <a:buNone/>
            </a:pPr>
            <a:endParaRPr lang="lv-LV" sz="2400" dirty="0" smtClean="0"/>
          </a:p>
          <a:p>
            <a:pPr>
              <a:buNone/>
            </a:pPr>
            <a:endParaRPr lang="lv-LV"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281</Words>
  <Application>Microsoft Office PowerPoint</Application>
  <PresentationFormat>On-screen Show (4:3)</PresentationFormat>
  <Paragraphs>98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NORD PLUS Adult programme  Project Nr. NPAD-2016/10040 Service design know-how for rural SMEs strengthening the link between adult learning and working life in rural SME local food sector 01.09.2016 -31.08.2017. </vt:lpstr>
      <vt:lpstr>Project budget</vt:lpstr>
      <vt:lpstr>Budget line Transnational meetings</vt:lpstr>
      <vt:lpstr>Budget line Development work</vt:lpstr>
      <vt:lpstr>Project documentation</vt:lpstr>
      <vt:lpstr> Documentation of project management, implementation and dissemination  </vt:lpstr>
      <vt:lpstr>Documentation of development work </vt:lpstr>
      <vt:lpstr>Project payments</vt:lpstr>
      <vt:lpstr>Project reporting</vt:lpstr>
      <vt:lpstr>Project reporting</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 PLUS Adult programme  Project Nr. NPAD-2016/10040 Service design know-how for rural SMEs strengthening the link between adult learning and working life in rural SME local food sector</dc:title>
  <dc:creator>Kristine</dc:creator>
  <cp:lastModifiedBy>Kristine</cp:lastModifiedBy>
  <cp:revision>36</cp:revision>
  <dcterms:created xsi:type="dcterms:W3CDTF">2016-10-12T11:26:38Z</dcterms:created>
  <dcterms:modified xsi:type="dcterms:W3CDTF">2016-10-12T18:31:36Z</dcterms:modified>
</cp:coreProperties>
</file>